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Economica"/>
      <p:regular r:id="rId26"/>
      <p:bold r:id="rId27"/>
      <p:italic r:id="rId28"/>
      <p:boldItalic r:id="rId29"/>
    </p:embeddedFont>
    <p:embeddedFont>
      <p:font typeface="Inconsolata"/>
      <p:regular r:id="rId30"/>
      <p:bold r:id="rId31"/>
    </p:embeddedFont>
    <p:embeddedFont>
      <p:font typeface="Source Code Pro"/>
      <p:regular r:id="rId32"/>
      <p:bold r:id="rId33"/>
      <p:italic r:id="rId34"/>
      <p:boldItalic r:id="rId35"/>
    </p:embeddedFont>
    <p:embeddedFont>
      <p:font typeface="Bree Serif"/>
      <p:regular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61FFB00-33A0-44A7-ACF7-9F1A1DEA8CB5}">
  <a:tblStyle styleId="{561FFB00-33A0-44A7-ACF7-9F1A1DEA8C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Economica-regular.fntdata"/><Relationship Id="rId25" Type="http://schemas.openxmlformats.org/officeDocument/2006/relationships/slide" Target="slides/slide19.xml"/><Relationship Id="rId28" Type="http://schemas.openxmlformats.org/officeDocument/2006/relationships/font" Target="fonts/Economica-italic.fntdata"/><Relationship Id="rId27" Type="http://schemas.openxmlformats.org/officeDocument/2006/relationships/font" Target="fonts/Economica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Economic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consolata-bold.fntdata"/><Relationship Id="rId30" Type="http://schemas.openxmlformats.org/officeDocument/2006/relationships/font" Target="fonts/Inconsolata-regular.fntdata"/><Relationship Id="rId11" Type="http://schemas.openxmlformats.org/officeDocument/2006/relationships/slide" Target="slides/slide5.xml"/><Relationship Id="rId33" Type="http://schemas.openxmlformats.org/officeDocument/2006/relationships/font" Target="fonts/SourceCodePro-bold.fntdata"/><Relationship Id="rId10" Type="http://schemas.openxmlformats.org/officeDocument/2006/relationships/slide" Target="slides/slide4.xml"/><Relationship Id="rId32" Type="http://schemas.openxmlformats.org/officeDocument/2006/relationships/font" Target="fonts/SourceCodePro-regular.fntdata"/><Relationship Id="rId13" Type="http://schemas.openxmlformats.org/officeDocument/2006/relationships/slide" Target="slides/slide7.xml"/><Relationship Id="rId35" Type="http://schemas.openxmlformats.org/officeDocument/2006/relationships/font" Target="fonts/SourceCodePro-boldItalic.fntdata"/><Relationship Id="rId12" Type="http://schemas.openxmlformats.org/officeDocument/2006/relationships/slide" Target="slides/slide6.xml"/><Relationship Id="rId34" Type="http://schemas.openxmlformats.org/officeDocument/2006/relationships/font" Target="fonts/SourceCodePro-italic.fntdata"/><Relationship Id="rId15" Type="http://schemas.openxmlformats.org/officeDocument/2006/relationships/slide" Target="slides/slide9.xml"/><Relationship Id="rId37" Type="http://schemas.openxmlformats.org/officeDocument/2006/relationships/font" Target="fonts/OpenSans-regular.fntdata"/><Relationship Id="rId14" Type="http://schemas.openxmlformats.org/officeDocument/2006/relationships/slide" Target="slides/slide8.xml"/><Relationship Id="rId36" Type="http://schemas.openxmlformats.org/officeDocument/2006/relationships/font" Target="fonts/BreeSerif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b59d7d4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b59d7d4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7b1ec842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7b1ec842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b1a03adc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b1a03adc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b1a03adc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b1a03adc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b1a03adc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b1a03adc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b1a03adc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b1a03adc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b1a03adc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b1a03adc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1a03adc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b1a03ad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b1a03adc3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b1a03adc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7b1ec842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7b1ec842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7b1ec84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7b1ec84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7b1ec842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7b1ec842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7b1ec842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7b1ec842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7b1ec842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7b1ec842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e00b981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e00b981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7b1ec842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7b1ec842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7b1ec842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7b1ec842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afe8d223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cafe8d223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11" Type="http://schemas.openxmlformats.org/officeDocument/2006/relationships/image" Target="../media/image20.png"/><Relationship Id="rId10" Type="http://schemas.openxmlformats.org/officeDocument/2006/relationships/image" Target="../media/image16.png"/><Relationship Id="rId12" Type="http://schemas.openxmlformats.org/officeDocument/2006/relationships/image" Target="../media/image19.png"/><Relationship Id="rId9" Type="http://schemas.openxmlformats.org/officeDocument/2006/relationships/image" Target="../media/image21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11708" y="3752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Revue Finale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11700" y="3674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LECOMTE Jean-Luc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32"/>
              <a:t>LaSalle Avignon Session 2021</a:t>
            </a:r>
            <a:endParaRPr sz="1732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838" y="784200"/>
            <a:ext cx="2414325" cy="72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4425" y="2464400"/>
            <a:ext cx="1135139" cy="8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311688" y="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Scénario : Récevoir trame</a:t>
            </a:r>
            <a:endParaRPr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311700" y="729725"/>
            <a:ext cx="8351400" cy="42792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/**</a:t>
            </a:r>
            <a:endParaRPr i="1" sz="700">
              <a:solidFill>
                <a:srgbClr val="6297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* </a:t>
            </a:r>
            <a:r>
              <a:rPr b="1"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@brief </a:t>
            </a: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Méthode qui permet d'actualiser les états de la cafetière, la tasse, le bac et le niveau d'eau + les présences des capsules</a:t>
            </a:r>
            <a:endParaRPr i="1" sz="700">
              <a:solidFill>
                <a:srgbClr val="6297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* </a:t>
            </a:r>
            <a:r>
              <a:rPr b="1"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@param </a:t>
            </a:r>
            <a:r>
              <a:rPr i="1" lang="fr" sz="700">
                <a:solidFill>
                  <a:srgbClr val="8A653B"/>
                </a:solidFill>
                <a:latin typeface="Courier New"/>
                <a:ea typeface="Courier New"/>
                <a:cs typeface="Courier New"/>
                <a:sym typeface="Courier New"/>
              </a:rPr>
              <a:t>trame </a:t>
            </a: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Trame reçue</a:t>
            </a:r>
            <a:endParaRPr i="1" sz="700">
              <a:solidFill>
                <a:srgbClr val="6297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700">
                <a:solidFill>
                  <a:srgbClr val="629755"/>
                </a:solidFill>
                <a:latin typeface="Courier New"/>
                <a:ea typeface="Courier New"/>
                <a:cs typeface="Courier New"/>
                <a:sym typeface="Courier New"/>
              </a:rPr>
              <a:t>*/</a:t>
            </a:r>
            <a:endParaRPr i="1" sz="700">
              <a:solidFill>
                <a:srgbClr val="6297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fr" sz="700">
                <a:solidFill>
                  <a:srgbClr val="FFC66D"/>
                </a:solidFill>
                <a:latin typeface="Courier New"/>
                <a:ea typeface="Courier New"/>
                <a:cs typeface="Courier New"/>
                <a:sym typeface="Courier New"/>
              </a:rPr>
              <a:t>Cafetiere::</a:t>
            </a:r>
            <a:r>
              <a:rPr lang="fr" sz="700">
                <a:solidFill>
                  <a:srgbClr val="FFC66D"/>
                </a:solidFill>
                <a:latin typeface="Courier New"/>
                <a:ea typeface="Courier New"/>
                <a:cs typeface="Courier New"/>
                <a:sym typeface="Courier New"/>
              </a:rPr>
              <a:t>changerEtats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(String trame)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trame = trame.replace(Protocole.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DEBUT_TRAME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700">
                <a:solidFill>
                  <a:srgbClr val="6A8759"/>
                </a:solidFill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if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 != 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TEST_ALIVE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TEST_ALIVE = “A”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actualiserDonnees()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INDICATEUR_PREPARATION_CAFE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INDICATEUR_PREPARATION_CAFE = “C”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verifierPreparationCafe(trame)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ACTUALISATION_CAFETIERE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ACTUALISATION_CAFETIERE = “S1”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actualiserCafetiere(trame)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ACTUALISATION_MAGASIN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ACTUALISATION_MAGASIN = “S2”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actualiserMagasin(trame)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ACTUALISATION_COMPLEMENTAIRE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 || 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REINITIALISER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 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ACTUALISATION_COMPLEMENTAIRE = “S3” et REINITIALISER = “R”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actualiserInformationsComplementaires(trame)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ACTUALISATION_PROGRAMMATION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ACTUALISATION_PROGRAMMATION = “S4”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{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(verifierProgrammation(trame))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lancerPreparationCafe()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CREER_PROGRAMMATION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CREER_PROGRAMMATION = “P”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creerUneProgrammation(trame)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SUPPRIMER_PROGRAMMATION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SUPPRIMER_PROGRAMMATION = “S”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verifierSuppressionDuneProgrammation(trame)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MODIFIER_PROGRAMMATION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MODIFIER_PROGRAMMATION = “M”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verifierModifierUneProgrammation(trame)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ERREUR_TRAME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ERREUR_TRAME = “E”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informerErreur(trame)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    else if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(trame.startsWith(Protocole.</a:t>
            </a:r>
            <a:r>
              <a:rPr i="1" lang="fr" sz="700">
                <a:solidFill>
                  <a:srgbClr val="9876AA"/>
                </a:solidFill>
                <a:latin typeface="Courier New"/>
                <a:ea typeface="Courier New"/>
                <a:cs typeface="Courier New"/>
                <a:sym typeface="Courier New"/>
              </a:rPr>
              <a:t>CONFIGURATION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))			</a:t>
            </a:r>
            <a:r>
              <a:rPr lang="fr" sz="7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// CONFIGURATION = “?”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actualiserConfiguration(trame)</a:t>
            </a: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00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311700" y="1167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fr"/>
              <a:t>Diagramme de classes</a:t>
            </a:r>
            <a:endParaRPr/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600" y="595575"/>
            <a:ext cx="7478776" cy="44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1167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fr"/>
              <a:t>Classe Principale : Cafetiere</a:t>
            </a:r>
            <a:endParaRPr/>
          </a:p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213" y="561400"/>
            <a:ext cx="5069586" cy="446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 rotWithShape="1">
          <a:blip r:embed="rId4">
            <a:alphaModFix/>
          </a:blip>
          <a:srcRect b="65030" l="423" r="82349" t="9176"/>
          <a:stretch/>
        </p:blipFill>
        <p:spPr>
          <a:xfrm>
            <a:off x="4753625" y="561400"/>
            <a:ext cx="1941450" cy="25580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9" name="Google Shape;169;p24"/>
          <p:cNvPicPr preferRelativeResize="0"/>
          <p:nvPr/>
        </p:nvPicPr>
        <p:blipFill rotWithShape="1">
          <a:blip r:embed="rId5">
            <a:alphaModFix/>
          </a:blip>
          <a:srcRect b="43882" l="430" r="75914" t="35341"/>
          <a:stretch/>
        </p:blipFill>
        <p:spPr>
          <a:xfrm>
            <a:off x="280425" y="642925"/>
            <a:ext cx="3309574" cy="25580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24"/>
          <p:cNvSpPr/>
          <p:nvPr/>
        </p:nvSpPr>
        <p:spPr>
          <a:xfrm>
            <a:off x="280425" y="2346050"/>
            <a:ext cx="1388400" cy="807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280425" y="1039650"/>
            <a:ext cx="3269400" cy="1251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 rotWithShape="1">
          <a:blip r:embed="rId6">
            <a:alphaModFix/>
          </a:blip>
          <a:srcRect b="26729" l="356" r="731" t="55983"/>
          <a:stretch/>
        </p:blipFill>
        <p:spPr>
          <a:xfrm>
            <a:off x="258075" y="3336300"/>
            <a:ext cx="8627876" cy="132692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3" name="Google Shape;173;p24"/>
          <p:cNvSpPr/>
          <p:nvPr/>
        </p:nvSpPr>
        <p:spPr>
          <a:xfrm>
            <a:off x="258075" y="3592800"/>
            <a:ext cx="1889700" cy="393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4"/>
          <p:cNvPicPr preferRelativeResize="0"/>
          <p:nvPr/>
        </p:nvPicPr>
        <p:blipFill rotWithShape="1">
          <a:blip r:embed="rId7">
            <a:alphaModFix/>
          </a:blip>
          <a:srcRect b="1070" l="469" r="36881" t="73198"/>
          <a:stretch/>
        </p:blipFill>
        <p:spPr>
          <a:xfrm>
            <a:off x="813925" y="1409000"/>
            <a:ext cx="6990249" cy="25266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" name="Google Shape;175;p24"/>
          <p:cNvSpPr/>
          <p:nvPr/>
        </p:nvSpPr>
        <p:spPr>
          <a:xfrm>
            <a:off x="813925" y="1605100"/>
            <a:ext cx="6123300" cy="470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4"/>
          <p:cNvSpPr/>
          <p:nvPr/>
        </p:nvSpPr>
        <p:spPr>
          <a:xfrm>
            <a:off x="813925" y="2101050"/>
            <a:ext cx="6990300" cy="4707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813925" y="2598950"/>
            <a:ext cx="3309600" cy="5205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Classe Ihm</a:t>
            </a:r>
            <a:endParaRPr/>
          </a:p>
        </p:txBody>
      </p:sp>
      <p:sp>
        <p:nvSpPr>
          <p:cNvPr id="183" name="Google Shape;18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84" name="Google Shape;18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00" y="209550"/>
            <a:ext cx="3962400" cy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311700" y="423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Classes Preference et Programmation</a:t>
            </a:r>
            <a:endParaRPr/>
          </a:p>
        </p:txBody>
      </p:sp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787" y="799750"/>
            <a:ext cx="4188425" cy="417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311700" y="423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Classe Communication</a:t>
            </a:r>
            <a:endParaRPr/>
          </a:p>
        </p:txBody>
      </p:sp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98" name="Google Shape;1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075" y="793975"/>
            <a:ext cx="5483550" cy="423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311700" y="423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Classes </a:t>
            </a:r>
            <a:r>
              <a:rPr lang="fr"/>
              <a:t>Peripherique</a:t>
            </a:r>
            <a:r>
              <a:rPr lang="fr"/>
              <a:t> et Reception</a:t>
            </a:r>
            <a:endParaRPr/>
          </a:p>
        </p:txBody>
      </p:sp>
      <p:sp>
        <p:nvSpPr>
          <p:cNvPr id="204" name="Google Shape;20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0863" y="727300"/>
            <a:ext cx="3062275" cy="425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Protocole</a:t>
            </a:r>
            <a:endParaRPr/>
          </a:p>
        </p:txBody>
      </p:sp>
      <p:sp>
        <p:nvSpPr>
          <p:cNvPr id="211" name="Google Shape;21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000" y="0"/>
            <a:ext cx="1667175" cy="50203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3" name="Google Shape;213;p29"/>
          <p:cNvGraphicFramePr/>
          <p:nvPr/>
        </p:nvGraphicFramePr>
        <p:xfrm>
          <a:off x="214250" y="658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{561FFB00-33A0-44A7-ACF7-9F1A1DEA8CB5}</a:tableStyleId>
              </a:tblPr>
              <a:tblGrid>
                <a:gridCol w="585300"/>
                <a:gridCol w="585300"/>
                <a:gridCol w="585300"/>
              </a:tblGrid>
              <a:tr h="170800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/>
                        <a:t>Délimiteurs</a:t>
                      </a:r>
                      <a:endParaRPr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 hMerge="1"/>
                <a:tc hMerge="1"/>
              </a:tr>
              <a:tr h="177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/>
                        <a:t>Début</a:t>
                      </a:r>
                      <a:endParaRPr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/>
                        <a:t>Champ</a:t>
                      </a:r>
                      <a:endParaRPr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700"/>
                        <a:t>Fin</a:t>
                      </a:r>
                      <a:endParaRPr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</a:tr>
              <a:tr h="177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700"/>
                        <a:t>$ekawa</a:t>
                      </a:r>
                      <a:endParaRPr b="1"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700"/>
                        <a:t>;</a:t>
                      </a:r>
                      <a:endParaRPr b="1"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700"/>
                        <a:t>\r\n</a:t>
                      </a:r>
                      <a:endParaRPr b="1" sz="7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14" name="Google Shape;214;p29"/>
          <p:cNvPicPr preferRelativeResize="0"/>
          <p:nvPr/>
        </p:nvPicPr>
        <p:blipFill rotWithShape="1">
          <a:blip r:embed="rId4">
            <a:alphaModFix/>
          </a:blip>
          <a:srcRect b="68947" l="0" r="0" t="0"/>
          <a:stretch/>
        </p:blipFill>
        <p:spPr>
          <a:xfrm>
            <a:off x="3652213" y="831875"/>
            <a:ext cx="3292700" cy="33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/>
          <p:nvPr/>
        </p:nvSpPr>
        <p:spPr>
          <a:xfrm>
            <a:off x="3697075" y="1147352"/>
            <a:ext cx="1755900" cy="4014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16" name="Google Shape;216;p29"/>
          <p:cNvGraphicFramePr/>
          <p:nvPr/>
        </p:nvGraphicFramePr>
        <p:xfrm>
          <a:off x="103900" y="14457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{561FFB00-33A0-44A7-ACF7-9F1A1DEA8CB5}</a:tableStyleId>
              </a:tblPr>
              <a:tblGrid>
                <a:gridCol w="887425"/>
                <a:gridCol w="2550800"/>
              </a:tblGrid>
              <a:tr h="1589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Type de trames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 hMerge="1"/>
              </a:tr>
              <a:tr h="15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Indicateur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Informations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</a:tr>
              <a:tr h="158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A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Test de communication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8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C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Lancer la préparation d’un café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8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E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Trame contenant un code d’erreur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8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P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Programmer la préparation d’un café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M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Modifier programmation de la préparation d’un café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S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Supprimer une programmation de café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8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R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Réinitialiser les paramètres machine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?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Obtenir des informations sur la configuration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6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S1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Actualiser les données de la cafetière (état cafetière, tasse, bac, niveau eau)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S2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Actualiser les données du magasin (présence capsule)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6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S3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Actualiser les données complémentaires (cafés totaux, nombre de bacs vidés, nombre de remplissage)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S4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Actualiser les données de programmation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7" name="Google Shape;217;p29"/>
          <p:cNvSpPr/>
          <p:nvPr/>
        </p:nvSpPr>
        <p:spPr>
          <a:xfrm>
            <a:off x="3697200" y="1584000"/>
            <a:ext cx="3114000" cy="2592000"/>
          </a:xfrm>
          <a:prstGeom prst="rect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"/>
          <p:cNvSpPr txBox="1"/>
          <p:nvPr/>
        </p:nvSpPr>
        <p:spPr>
          <a:xfrm>
            <a:off x="1886425" y="141300"/>
            <a:ext cx="3000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Client : Application Android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: ESP32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Protocole</a:t>
            </a:r>
            <a:endParaRPr/>
          </a:p>
        </p:txBody>
      </p:sp>
      <p:sp>
        <p:nvSpPr>
          <p:cNvPr id="224" name="Google Shape;2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25" name="Google Shape;2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000" y="0"/>
            <a:ext cx="1667175" cy="50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 rotWithShape="1">
          <a:blip r:embed="rId4">
            <a:alphaModFix/>
          </a:blip>
          <a:srcRect b="68947" l="0" r="0" t="0"/>
          <a:stretch/>
        </p:blipFill>
        <p:spPr>
          <a:xfrm>
            <a:off x="3652213" y="222275"/>
            <a:ext cx="3292700" cy="3356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7" name="Google Shape;227;p30"/>
          <p:cNvGraphicFramePr/>
          <p:nvPr/>
        </p:nvGraphicFramePr>
        <p:xfrm>
          <a:off x="67500" y="345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{561FFB00-33A0-44A7-ACF7-9F1A1DEA8CB5}</a:tableStyleId>
              </a:tblPr>
              <a:tblGrid>
                <a:gridCol w="686100"/>
                <a:gridCol w="2553325"/>
              </a:tblGrid>
              <a:tr h="20320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Lancer la préparation d’un café </a:t>
                      </a:r>
                      <a:r>
                        <a:rPr b="1" lang="fr" sz="10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‘C’</a:t>
                      </a:r>
                      <a:endParaRPr b="1" sz="10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FF"/>
                    </a:solidFill>
                  </a:tcPr>
                </a:tc>
                <a:tc hMerge="1"/>
              </a:tr>
              <a:tr h="203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Indicateur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Informations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FF"/>
                    </a:solidFill>
                  </a:tcPr>
                </a:tc>
              </a:tr>
              <a:tr h="3784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b</a:t>
                      </a:r>
                      <a:endParaRPr b="1"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Booléen : type de boisson (0 = court / 1 = long)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4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c</a:t>
                      </a:r>
                      <a:endParaRPr b="1"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Entier : type de café (0 à 7 en fonction de la colonne du magasin)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4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fr" sz="1000"/>
                        <a:t>r</a:t>
                      </a:r>
                      <a:endParaRPr b="1" i="1"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Booléen : réponse (0 = impossible / 1 = possible)</a:t>
                      </a:r>
                      <a:endParaRPr i="1"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28" name="Google Shape;228;p30"/>
          <p:cNvSpPr/>
          <p:nvPr/>
        </p:nvSpPr>
        <p:spPr>
          <a:xfrm>
            <a:off x="3694050" y="1190400"/>
            <a:ext cx="3000000" cy="198000"/>
          </a:xfrm>
          <a:prstGeom prst="rect">
            <a:avLst/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3312000" y="3474000"/>
            <a:ext cx="3931200" cy="15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 u="sng">
                <a:solidFill>
                  <a:schemeClr val="dk1"/>
                </a:solidFill>
              </a:rPr>
              <a:t>Lancer la préparation d’un café 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Client → Serveur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C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9900FF"/>
                </a:solidFill>
              </a:rPr>
              <a:t>b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9900FF"/>
                </a:solidFill>
              </a:rPr>
              <a:t>c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→ Client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C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9900FF"/>
                </a:solidFill>
              </a:rPr>
              <a:t>r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chemeClr val="dk1"/>
                </a:solidFill>
              </a:rPr>
              <a:t>Après la préparation d’un café ou si</a:t>
            </a:r>
            <a:endParaRPr b="1" i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chemeClr val="dk1"/>
                </a:solidFill>
              </a:rPr>
              <a:t>réponse (</a:t>
            </a:r>
            <a:r>
              <a:rPr b="1" i="1" lang="fr" sz="1100">
                <a:solidFill>
                  <a:srgbClr val="9900FF"/>
                </a:solidFill>
              </a:rPr>
              <a:t>r</a:t>
            </a:r>
            <a:r>
              <a:rPr b="1" i="1" lang="fr" sz="1100">
                <a:solidFill>
                  <a:schemeClr val="dk1"/>
                </a:solidFill>
              </a:rPr>
              <a:t>) est faux (0) 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→ Client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S1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c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t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b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e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→ Client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S2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c0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c1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c2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c3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c4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c5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c6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FF0000"/>
                </a:solidFill>
              </a:rPr>
              <a:t>c7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b="1" sz="1100">
              <a:solidFill>
                <a:srgbClr val="FF9900"/>
              </a:solidFill>
            </a:endParaRPr>
          </a:p>
        </p:txBody>
      </p:sp>
      <p:sp>
        <p:nvSpPr>
          <p:cNvPr id="230" name="Google Shape;230;p30"/>
          <p:cNvSpPr txBox="1"/>
          <p:nvPr/>
        </p:nvSpPr>
        <p:spPr>
          <a:xfrm>
            <a:off x="1886425" y="141300"/>
            <a:ext cx="3000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Client : Application Android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: ESP32</a:t>
            </a:r>
            <a:endParaRPr/>
          </a:p>
        </p:txBody>
      </p:sp>
      <p:sp>
        <p:nvSpPr>
          <p:cNvPr id="231" name="Google Shape;231;p30"/>
          <p:cNvSpPr/>
          <p:nvPr/>
        </p:nvSpPr>
        <p:spPr>
          <a:xfrm>
            <a:off x="3690000" y="2483775"/>
            <a:ext cx="2693700" cy="198000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2" name="Google Shape;232;p30"/>
          <p:cNvGraphicFramePr/>
          <p:nvPr/>
        </p:nvGraphicFramePr>
        <p:xfrm>
          <a:off x="67500" y="69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{561FFB00-33A0-44A7-ACF7-9F1A1DEA8CB5}</a:tableStyleId>
              </a:tblPr>
              <a:tblGrid>
                <a:gridCol w="629825"/>
                <a:gridCol w="2997200"/>
              </a:tblGrid>
              <a:tr h="1432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Données de la cafetière </a:t>
                      </a:r>
                      <a:r>
                        <a:rPr b="1" lang="fr" sz="10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‘S1’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155CC"/>
                    </a:solidFill>
                  </a:tcPr>
                </a:tc>
                <a:tc hMerge="1"/>
              </a:tr>
              <a:tr h="192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Indicateur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Informations</a:t>
                      </a:r>
                      <a:endParaRPr sz="10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155CC"/>
                    </a:solidFill>
                  </a:tcPr>
                </a:tc>
              </a:tr>
              <a:tr h="22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c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Booléen : état de la cafetière (0 = non disponible ou utilisé / 1 = disponible)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9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t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Booléen : présence de la tasse (0 = non présente / 1 = présente)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9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b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Booléen : trop plein du bac (0 = plein / 1 = non plein)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9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800"/>
                        <a:t>e</a:t>
                      </a:r>
                      <a:endParaRPr b="1"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800"/>
                        <a:t>Entier : pourcentage de niveau d’eau (0 à 100)</a:t>
                      </a:r>
                      <a:endParaRPr sz="800"/>
                    </a:p>
                  </a:txBody>
                  <a:tcPr marT="25400" marB="25400" marR="25400" marL="25400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3" name="Google Shape;233;p30"/>
          <p:cNvSpPr txBox="1"/>
          <p:nvPr/>
        </p:nvSpPr>
        <p:spPr>
          <a:xfrm>
            <a:off x="67500" y="1993600"/>
            <a:ext cx="36270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 u="sng">
                <a:solidFill>
                  <a:schemeClr val="dk1"/>
                </a:solidFill>
              </a:rPr>
              <a:t>Actualiser les données de la cafetière (état cafetière, tasse, bac, niveau eau)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Client → Serveur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S1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Serveur → Client : </a:t>
            </a:r>
            <a:r>
              <a:rPr b="1" lang="fr" sz="1100">
                <a:solidFill>
                  <a:srgbClr val="FF9900"/>
                </a:solidFill>
              </a:rPr>
              <a:t>$ekawa;</a:t>
            </a:r>
            <a:r>
              <a:rPr b="1" lang="fr" sz="1100">
                <a:solidFill>
                  <a:srgbClr val="38761D"/>
                </a:solidFill>
              </a:rPr>
              <a:t>S1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c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t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b</a:t>
            </a:r>
            <a:r>
              <a:rPr b="1" lang="fr" sz="1100">
                <a:solidFill>
                  <a:srgbClr val="FF9900"/>
                </a:solidFill>
              </a:rPr>
              <a:t>;</a:t>
            </a:r>
            <a:r>
              <a:rPr b="1" lang="fr" sz="1100">
                <a:solidFill>
                  <a:srgbClr val="1155CC"/>
                </a:solidFill>
              </a:rPr>
              <a:t>e</a:t>
            </a:r>
            <a:r>
              <a:rPr b="1" lang="fr" sz="1100">
                <a:solidFill>
                  <a:srgbClr val="FF9900"/>
                </a:solidFill>
              </a:rPr>
              <a:t>\r\n</a:t>
            </a:r>
            <a:endParaRPr b="1" sz="1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6650"/>
              <a:t>Conclusion</a:t>
            </a:r>
            <a:endParaRPr/>
          </a:p>
        </p:txBody>
      </p:sp>
      <p:sp>
        <p:nvSpPr>
          <p:cNvPr id="239" name="Google Shape;23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40" name="Google Shape;240;p31"/>
          <p:cNvSpPr txBox="1"/>
          <p:nvPr>
            <p:ph idx="4294967295" type="ctrTitle"/>
          </p:nvPr>
        </p:nvSpPr>
        <p:spPr>
          <a:xfrm>
            <a:off x="311708" y="654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Revue Finale</a:t>
            </a:r>
            <a:endParaRPr/>
          </a:p>
        </p:txBody>
      </p:sp>
      <p:sp>
        <p:nvSpPr>
          <p:cNvPr id="241" name="Google Shape;241;p31"/>
          <p:cNvSpPr txBox="1"/>
          <p:nvPr>
            <p:ph idx="4294967295" type="subTitle"/>
          </p:nvPr>
        </p:nvSpPr>
        <p:spPr>
          <a:xfrm>
            <a:off x="311700" y="3953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LECOMTE Jean-Luc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732"/>
              <a:t>LaSalle Avignon Session 2021</a:t>
            </a:r>
            <a:endParaRPr sz="1732"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838" y="1022700"/>
            <a:ext cx="2414325" cy="72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4425" y="2743925"/>
            <a:ext cx="1135139" cy="8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Présentation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Cahier des charges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Planification des </a:t>
            </a:r>
            <a:r>
              <a:rPr lang="fr" sz="1900"/>
              <a:t>tâches</a:t>
            </a:r>
            <a:r>
              <a:rPr lang="fr" sz="1900"/>
              <a:t> 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Design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Diagrammes de séquences système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Diagramme de classes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➢"/>
            </a:pPr>
            <a:r>
              <a:rPr lang="fr" sz="1900"/>
              <a:t>Protocole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900"/>
              <a:buChar char="➢"/>
            </a:pPr>
            <a:r>
              <a:rPr lang="fr" sz="1900"/>
              <a:t>Conclusion</a:t>
            </a:r>
            <a:endParaRPr sz="1900"/>
          </a:p>
        </p:txBody>
      </p:sp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150" y="3697950"/>
            <a:ext cx="1135139" cy="8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1050" y="315925"/>
            <a:ext cx="1791250" cy="1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>
            <a:off x="6797850" y="133575"/>
            <a:ext cx="1767300" cy="4536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6395" y="315925"/>
            <a:ext cx="1744855" cy="140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7644" y="2969217"/>
            <a:ext cx="1579846" cy="1670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975" y="1439976"/>
            <a:ext cx="1954435" cy="206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06180" y="1914980"/>
            <a:ext cx="915379" cy="967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9728" y="1914965"/>
            <a:ext cx="915379" cy="9676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3187325" y="2361225"/>
            <a:ext cx="2831700" cy="66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dash"/>
            <a:round/>
            <a:headEnd len="med" w="med" type="triangle"/>
            <a:tailEnd len="med" w="med" type="triangle"/>
          </a:ln>
        </p:spPr>
      </p:cxnSp>
      <p:sp>
        <p:nvSpPr>
          <p:cNvPr id="88" name="Google Shape;88;p15"/>
          <p:cNvSpPr txBox="1"/>
          <p:nvPr/>
        </p:nvSpPr>
        <p:spPr>
          <a:xfrm>
            <a:off x="6144454" y="4563075"/>
            <a:ext cx="30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Nespresso Krups Modèle U</a:t>
            </a:r>
            <a:endParaRPr/>
          </a:p>
        </p:txBody>
      </p:sp>
      <p:sp>
        <p:nvSpPr>
          <p:cNvPr id="89" name="Google Shape;89;p15"/>
          <p:cNvSpPr txBox="1"/>
          <p:nvPr/>
        </p:nvSpPr>
        <p:spPr>
          <a:xfrm>
            <a:off x="524475" y="3516411"/>
            <a:ext cx="521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Samsung Galaxy Tab S2</a:t>
            </a: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7251181" y="93025"/>
            <a:ext cx="91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ESP32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3809987" y="1709275"/>
            <a:ext cx="161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Inconsolata"/>
                <a:ea typeface="Inconsolata"/>
                <a:cs typeface="Inconsolata"/>
                <a:sym typeface="Inconsolata"/>
              </a:rPr>
              <a:t>Bluetooth</a:t>
            </a:r>
            <a:endParaRPr b="1" sz="18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64838" y="133575"/>
            <a:ext cx="2414325" cy="72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8">
            <a:alphaModFix/>
          </a:blip>
          <a:srcRect b="13694" l="7544" r="3803" t="2595"/>
          <a:stretch/>
        </p:blipFill>
        <p:spPr>
          <a:xfrm>
            <a:off x="7092288" y="1563075"/>
            <a:ext cx="1155924" cy="1455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Cahier des charges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11700" y="8947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/>
              <a:t>L’</a:t>
            </a:r>
            <a:r>
              <a:rPr lang="fr" sz="2300"/>
              <a:t>application mobile Android doit p</a:t>
            </a:r>
            <a:r>
              <a:rPr lang="fr" sz="2300"/>
              <a:t>ermettre de</a:t>
            </a:r>
            <a:r>
              <a:rPr lang="fr" sz="2300"/>
              <a:t> :</a:t>
            </a:r>
            <a:endParaRPr sz="23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Lancer la préparation d’un café avec la possibilité de choisir le type de capsule et de boisson ;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Visualiser les alertes (Niveau d’eau trop bas, Présence/Absence capsule, Présence/Absence “tasse”, Machine en cours d’utilisation, Bac à capsules plein) ;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Suivre l’état de vie de la machine à café (statistiques sur le nombre de boissons réalisées, cycle d’entretien) ;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Paramétrer les préférences de l’utilisateur (type de capsules et de boisson préférée) ;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Communiquer avec la machine via une liaison sans fil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Programmer la préparation d’un café</a:t>
            </a:r>
            <a:endParaRPr sz="2000"/>
          </a:p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2150" y="445025"/>
            <a:ext cx="5019675" cy="449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7" name="Google Shape;107;p17"/>
          <p:cNvSpPr txBox="1"/>
          <p:nvPr>
            <p:ph type="title"/>
          </p:nvPr>
        </p:nvSpPr>
        <p:spPr>
          <a:xfrm>
            <a:off x="2062150" y="503875"/>
            <a:ext cx="677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fr"/>
              <a:t>Cas d’utilisation</a:t>
            </a:r>
            <a:endParaRPr/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Planification des tâches 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51105" l="0" r="0" t="0"/>
          <a:stretch/>
        </p:blipFill>
        <p:spPr>
          <a:xfrm>
            <a:off x="154575" y="1214050"/>
            <a:ext cx="4676622" cy="319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/>
          </a:blip>
          <a:srcRect b="0" l="0" r="0" t="49003"/>
          <a:stretch/>
        </p:blipFill>
        <p:spPr>
          <a:xfrm>
            <a:off x="4572001" y="1249775"/>
            <a:ext cx="4483950" cy="31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IHM</a:t>
            </a:r>
            <a:endParaRPr/>
          </a:p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4050" y="275512"/>
            <a:ext cx="3444349" cy="459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55787" l="1486" r="83120" t="9835"/>
          <a:stretch/>
        </p:blipFill>
        <p:spPr>
          <a:xfrm>
            <a:off x="311575" y="1017725"/>
            <a:ext cx="865724" cy="25779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5" name="Google Shape;125;p19"/>
          <p:cNvPicPr preferRelativeResize="0"/>
          <p:nvPr/>
        </p:nvPicPr>
        <p:blipFill rotWithShape="1">
          <a:blip r:embed="rId5">
            <a:alphaModFix/>
          </a:blip>
          <a:srcRect b="846" l="22876" r="23835" t="91134"/>
          <a:stretch/>
        </p:blipFill>
        <p:spPr>
          <a:xfrm>
            <a:off x="311575" y="3978475"/>
            <a:ext cx="4433050" cy="88952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6">
            <a:alphaModFix/>
          </a:blip>
          <a:srcRect b="75477" l="66736" r="0" t="9694"/>
          <a:stretch/>
        </p:blipFill>
        <p:spPr>
          <a:xfrm>
            <a:off x="6060650" y="147350"/>
            <a:ext cx="2771651" cy="16474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7" name="Google Shape;127;p19"/>
          <p:cNvPicPr preferRelativeResize="0"/>
          <p:nvPr/>
        </p:nvPicPr>
        <p:blipFill rotWithShape="1">
          <a:blip r:embed="rId7">
            <a:alphaModFix/>
          </a:blip>
          <a:srcRect b="10429" l="43937" r="43874" t="76802"/>
          <a:stretch/>
        </p:blipFill>
        <p:spPr>
          <a:xfrm>
            <a:off x="1586312" y="1794739"/>
            <a:ext cx="775588" cy="102392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8" name="Google Shape;128;p19"/>
          <p:cNvPicPr preferRelativeResize="0"/>
          <p:nvPr/>
        </p:nvPicPr>
        <p:blipFill rotWithShape="1">
          <a:blip r:embed="rId8">
            <a:alphaModFix/>
          </a:blip>
          <a:srcRect b="27917" l="69864" r="1764" t="23940"/>
          <a:stretch/>
        </p:blipFill>
        <p:spPr>
          <a:xfrm>
            <a:off x="7374425" y="1758450"/>
            <a:ext cx="1457875" cy="32983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9">
            <a:alphaModFix/>
          </a:blip>
          <a:srcRect b="67712" l="60639" r="9801" t="23611"/>
          <a:stretch/>
        </p:blipFill>
        <p:spPr>
          <a:xfrm>
            <a:off x="5589675" y="1758450"/>
            <a:ext cx="1784751" cy="6983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10">
            <a:alphaModFix/>
          </a:blip>
          <a:srcRect b="9335" l="0" r="48218" t="11210"/>
          <a:stretch/>
        </p:blipFill>
        <p:spPr>
          <a:xfrm>
            <a:off x="478200" y="147350"/>
            <a:ext cx="2384801" cy="487912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11">
            <a:alphaModFix/>
          </a:blip>
          <a:srcRect b="9335" l="23205" r="23620" t="62503"/>
          <a:stretch/>
        </p:blipFill>
        <p:spPr>
          <a:xfrm>
            <a:off x="2655650" y="183925"/>
            <a:ext cx="3181025" cy="2246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 rotWithShape="1">
          <a:blip r:embed="rId12">
            <a:alphaModFix/>
          </a:blip>
          <a:srcRect b="9338" l="47084" r="0" t="54800"/>
          <a:stretch/>
        </p:blipFill>
        <p:spPr>
          <a:xfrm>
            <a:off x="5651274" y="1993574"/>
            <a:ext cx="3181025" cy="287442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122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fr"/>
              <a:t>Scénario : Préparer un café</a:t>
            </a:r>
            <a:endParaRPr/>
          </a:p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600" y="695475"/>
            <a:ext cx="6498796" cy="428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11688" y="902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Scénario : Actualiser données</a:t>
            </a:r>
            <a:endParaRPr/>
          </a:p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750" y="1039963"/>
            <a:ext cx="9211476" cy="27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